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2101" autoAdjust="0"/>
  </p:normalViewPr>
  <p:slideViewPr>
    <p:cSldViewPr snapToGrid="0">
      <p:cViewPr varScale="1">
        <p:scale>
          <a:sx n="56" d="100"/>
          <a:sy n="56" d="100"/>
        </p:scale>
        <p:origin x="12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975623-1B36-4F70-8D3D-5DFDDA771329}" type="datetimeFigureOut">
              <a:rPr lang="en-KE" smtClean="0"/>
              <a:t>26/06/2021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32C27-BFD6-40B3-A704-0FE023037DF7}" type="slidenum">
              <a:rPr lang="en-KE" smtClean="0"/>
              <a:t>‹#›</a:t>
            </a:fld>
            <a:endParaRPr lang="en-KE"/>
          </a:p>
        </p:txBody>
      </p:sp>
    </p:spTree>
    <p:extLst>
      <p:ext uri="{BB962C8B-B14F-4D97-AF65-F5344CB8AC3E}">
        <p14:creationId xmlns:p14="http://schemas.microsoft.com/office/powerpoint/2010/main" val="63218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1</a:t>
            </a:fld>
            <a:endParaRPr lang="en-KE"/>
          </a:p>
        </p:txBody>
      </p:sp>
    </p:spTree>
    <p:extLst>
      <p:ext uri="{BB962C8B-B14F-4D97-AF65-F5344CB8AC3E}">
        <p14:creationId xmlns:p14="http://schemas.microsoft.com/office/powerpoint/2010/main" val="4005841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Apartheid from a political lens, it is clear that the whites took charge of the South African affairs. During the Apartheid regime, black citizens were politically segregated. Black citizens were evicted from their homes into segregated residential areas. They could not access social amenities and institutions. The evicted citizens lost their South African citizenship. The political segregation ended in 1994 when Nelson Mandela became the country's first Black president, and a new constitution that enfranchised Black Africans took effect.</a:t>
            </a:r>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2</a:t>
            </a:fld>
            <a:endParaRPr lang="en-KE"/>
          </a:p>
        </p:txBody>
      </p:sp>
    </p:spTree>
    <p:extLst>
      <p:ext uri="{BB962C8B-B14F-4D97-AF65-F5344CB8AC3E}">
        <p14:creationId xmlns:p14="http://schemas.microsoft.com/office/powerpoint/2010/main" val="64511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the Apartheid regime, Black Africans were economically disfranchised. They could not open up businesses nor own private property. The best jobs went to the whites while the blacks remained unemployed or took the low-profile jobs. During this period, the levels of poverty among the blacks increased. The country’s economic growth stagnated (Beck, 2013). </a:t>
            </a:r>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3</a:t>
            </a:fld>
            <a:endParaRPr lang="en-KE"/>
          </a:p>
        </p:txBody>
      </p:sp>
    </p:spTree>
    <p:extLst>
      <p:ext uri="{BB962C8B-B14F-4D97-AF65-F5344CB8AC3E}">
        <p14:creationId xmlns:p14="http://schemas.microsoft.com/office/powerpoint/2010/main" val="375888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social lens, a historian may be concerned about how Apartheid affected the black Africans socially. For example, they were not allowed to marry whites or other races. The Mixed Marriage Act and the Immorality Amendment Act prohibited Black Africans from marrying other tribes. Many black people were removed from their homes and forced into segregated neighborhoods, leading to disruption of Black African's social life. Social places like schools, workplaces, and hospitals were racially segregated. This negatively affected the social life of African citizens (Beck, 2013). </a:t>
            </a:r>
          </a:p>
          <a:p>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4</a:t>
            </a:fld>
            <a:endParaRPr lang="en-KE"/>
          </a:p>
        </p:txBody>
      </p:sp>
    </p:spTree>
    <p:extLst>
      <p:ext uri="{BB962C8B-B14F-4D97-AF65-F5344CB8AC3E}">
        <p14:creationId xmlns:p14="http://schemas.microsoft.com/office/powerpoint/2010/main" val="176134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Apartheid was one of the historical events that undignified some humans while dignifying the other. These are events that should never be repeated again. All humans should be treated equally and no human being is superior to the other. Political lens for this event can be reflected to avoid such mistakes in the future. </a:t>
            </a:r>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5</a:t>
            </a:fld>
            <a:endParaRPr lang="en-KE"/>
          </a:p>
        </p:txBody>
      </p:sp>
    </p:spTree>
    <p:extLst>
      <p:ext uri="{BB962C8B-B14F-4D97-AF65-F5344CB8AC3E}">
        <p14:creationId xmlns:p14="http://schemas.microsoft.com/office/powerpoint/2010/main" val="356346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events that took place in South Africa between 1948 and 1990s should be a lesson to the future generation. From the events, I come to the conclusion that history is a mirror that we should use to reflect on our past. We should use history to learn our past mistakes and seek to undo them. As the saying goes “experience is the best teacher” so should we use history as our teacher so that we do not repeat the same mistakes. History is a lamp or light that should lighten our path so that we do not fall again. We should never repeat the same events like those in South Africa. </a:t>
            </a:r>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6</a:t>
            </a:fld>
            <a:endParaRPr lang="en-KE"/>
          </a:p>
        </p:txBody>
      </p:sp>
    </p:spTree>
    <p:extLst>
      <p:ext uri="{BB962C8B-B14F-4D97-AF65-F5344CB8AC3E}">
        <p14:creationId xmlns:p14="http://schemas.microsoft.com/office/powerpoint/2010/main" val="3757104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should use the lessons learned from Apartheid to shun any form of discrimination in the society. Injustice continues to be meted on the poor, the minorities, and those not in power. For example, we should raise our voices towards the police brutality targeting the African Americans in the United States. We all witnessed Derek Chauvin kneel on George Floyd till he died. These are some of the recent events that show discrimination still exists in our society. The Black Lives Matter (BLM) movement protests against police brutality and racial violence targeting the blacks. African Americans are more likely than white Americans to be arrested, convicted, and prosecuted for lengthy prison sentences. Blacks are 5.9 times more likely to be incarcerated than whites. There is evidence of direct racial discrimination for black Americans and Latinos in sentencing outcomes (Spohn, 2017).</a:t>
            </a:r>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7</a:t>
            </a:fld>
            <a:endParaRPr lang="en-KE"/>
          </a:p>
        </p:txBody>
      </p:sp>
    </p:spTree>
    <p:extLst>
      <p:ext uri="{BB962C8B-B14F-4D97-AF65-F5344CB8AC3E}">
        <p14:creationId xmlns:p14="http://schemas.microsoft.com/office/powerpoint/2010/main" val="2714128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agree with the saying that “history repeats itself” because we have seen events similar to Apartheid unfold before our eyes. The Black Lives Matter protests are evidence enough to show that blacks are still racially, economically, and politically discriminated against by European countries (Spohn, 2017). The death of George Floyd is a proof enough that the battle for racial justice if far from over. Additionally, African Americans are overrepresented in the criminal justice system because of the injustice present in the system. Black players are abused online and are used as scapegoats whenever their team loses. These events are no different from the events that occurred during Apartheid regime (Chisholm, 2004). </a:t>
            </a:r>
          </a:p>
          <a:p>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8</a:t>
            </a:fld>
            <a:endParaRPr lang="en-KE"/>
          </a:p>
        </p:txBody>
      </p:sp>
    </p:spTree>
    <p:extLst>
      <p:ext uri="{BB962C8B-B14F-4D97-AF65-F5344CB8AC3E}">
        <p14:creationId xmlns:p14="http://schemas.microsoft.com/office/powerpoint/2010/main" val="1001734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citizen, I have a duty to raise my voice and condemn any form of injustice in society. We should all advocate for equality in race, gender, class, religion or ethnicity. I believe that I have a duty to speak against any form of discrimination. Like Martin Luther King JR. we should not tolerate inequality to thrive in the society. </a:t>
            </a:r>
            <a:endParaRPr lang="en-KE" dirty="0"/>
          </a:p>
        </p:txBody>
      </p:sp>
      <p:sp>
        <p:nvSpPr>
          <p:cNvPr id="4" name="Slide Number Placeholder 3"/>
          <p:cNvSpPr>
            <a:spLocks noGrp="1"/>
          </p:cNvSpPr>
          <p:nvPr>
            <p:ph type="sldNum" sz="quarter" idx="5"/>
          </p:nvPr>
        </p:nvSpPr>
        <p:spPr/>
        <p:txBody>
          <a:bodyPr/>
          <a:lstStyle/>
          <a:p>
            <a:fld id="{6B732C27-BFD6-40B3-A704-0FE023037DF7}" type="slidenum">
              <a:rPr lang="en-KE" smtClean="0"/>
              <a:t>9</a:t>
            </a:fld>
            <a:endParaRPr lang="en-KE"/>
          </a:p>
        </p:txBody>
      </p:sp>
    </p:spTree>
    <p:extLst>
      <p:ext uri="{BB962C8B-B14F-4D97-AF65-F5344CB8AC3E}">
        <p14:creationId xmlns:p14="http://schemas.microsoft.com/office/powerpoint/2010/main" val="3373589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B38E0-A2EF-4FDE-8B55-41AEC154C4E4}"/>
              </a:ext>
            </a:extLst>
          </p:cNvPr>
          <p:cNvSpPr>
            <a:spLocks noGrp="1"/>
          </p:cNvSpPr>
          <p:nvPr>
            <p:ph type="ctrTitle"/>
          </p:nvPr>
        </p:nvSpPr>
        <p:spPr>
          <a:xfrm>
            <a:off x="1507067" y="1710268"/>
            <a:ext cx="7766936" cy="1096899"/>
          </a:xfrm>
        </p:spPr>
        <p:txBody>
          <a:bodyPr/>
          <a:lstStyle/>
          <a:p>
            <a:r>
              <a:rPr lang="en-US" dirty="0"/>
              <a:t>Multimedia presentation </a:t>
            </a:r>
            <a:endParaRPr lang="en-KE" dirty="0"/>
          </a:p>
        </p:txBody>
      </p:sp>
      <p:sp>
        <p:nvSpPr>
          <p:cNvPr id="3" name="Subtitle 2">
            <a:extLst>
              <a:ext uri="{FF2B5EF4-FFF2-40B4-BE49-F238E27FC236}">
                <a16:creationId xmlns:a16="http://schemas.microsoft.com/office/drawing/2014/main" id="{2873681F-A9C0-4300-ACF7-3DB26557A36A}"/>
              </a:ext>
            </a:extLst>
          </p:cNvPr>
          <p:cNvSpPr>
            <a:spLocks noGrp="1"/>
          </p:cNvSpPr>
          <p:nvPr>
            <p:ph type="subTitle" idx="1"/>
          </p:nvPr>
        </p:nvSpPr>
        <p:spPr>
          <a:xfrm>
            <a:off x="1507067" y="3214255"/>
            <a:ext cx="7766936" cy="2147454"/>
          </a:xfrm>
        </p:spPr>
        <p:txBody>
          <a:bodyPr>
            <a:normAutofit/>
          </a:bodyPr>
          <a:lstStyle/>
          <a:p>
            <a:pPr algn="ctr"/>
            <a:r>
              <a:rPr lang="en-US" sz="3600" dirty="0"/>
              <a:t>Student’s Name</a:t>
            </a:r>
          </a:p>
          <a:p>
            <a:pPr algn="ctr"/>
            <a:r>
              <a:rPr lang="en-US" sz="3600" dirty="0"/>
              <a:t>Institutional Affiliation</a:t>
            </a:r>
          </a:p>
          <a:p>
            <a:pPr algn="ctr"/>
            <a:r>
              <a:rPr lang="en-US" sz="3600" dirty="0"/>
              <a:t>Date</a:t>
            </a:r>
            <a:endParaRPr lang="en-KE" sz="3600" dirty="0"/>
          </a:p>
        </p:txBody>
      </p:sp>
    </p:spTree>
    <p:extLst>
      <p:ext uri="{BB962C8B-B14F-4D97-AF65-F5344CB8AC3E}">
        <p14:creationId xmlns:p14="http://schemas.microsoft.com/office/powerpoint/2010/main" val="1474431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60D51-ADBA-425C-BFF1-E3BCF63EBA35}"/>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DF95C1BB-954F-4200-B135-603FC4D1AFF7}"/>
              </a:ext>
            </a:extLst>
          </p:cNvPr>
          <p:cNvSpPr>
            <a:spLocks noGrp="1"/>
          </p:cNvSpPr>
          <p:nvPr>
            <p:ph idx="1"/>
          </p:nvPr>
        </p:nvSpPr>
        <p:spPr/>
        <p:txBody>
          <a:bodyPr/>
          <a:lstStyle/>
          <a:p>
            <a:r>
              <a:rPr lang="en-US" dirty="0"/>
              <a:t>Beck, R. B. (2013). The History of South Africa. ABC-CLIO.</a:t>
            </a:r>
          </a:p>
          <a:p>
            <a:r>
              <a:rPr lang="en-US" dirty="0"/>
              <a:t>Chisholm, L. (2004). Changing class: Education and social change in post-apartheid South Africa. Here Press.</a:t>
            </a:r>
          </a:p>
          <a:p>
            <a:r>
              <a:rPr lang="en-US" dirty="0"/>
              <a:t>Rehavi, M. M., &amp; Starr, S. B. (2014). Racial disparity in federal criminal sentences. Journal of Political Economy, 122(6), 1320-1354.</a:t>
            </a:r>
          </a:p>
          <a:p>
            <a:r>
              <a:rPr lang="en-US" dirty="0"/>
              <a:t>Spohn, C. (2017). Race and sentencing disparity. Reforming criminal justice: A report of the Academy for Justice on bridging the gap between scholarship and reform, 4, 169-186.</a:t>
            </a:r>
          </a:p>
          <a:p>
            <a:endParaRPr lang="en-KE" dirty="0"/>
          </a:p>
        </p:txBody>
      </p:sp>
    </p:spTree>
    <p:extLst>
      <p:ext uri="{BB962C8B-B14F-4D97-AF65-F5344CB8AC3E}">
        <p14:creationId xmlns:p14="http://schemas.microsoft.com/office/powerpoint/2010/main" val="59235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03149-1065-491D-B254-2691C358766F}"/>
              </a:ext>
            </a:extLst>
          </p:cNvPr>
          <p:cNvSpPr>
            <a:spLocks noGrp="1"/>
          </p:cNvSpPr>
          <p:nvPr>
            <p:ph type="title"/>
          </p:nvPr>
        </p:nvSpPr>
        <p:spPr/>
        <p:txBody>
          <a:bodyPr/>
          <a:lstStyle/>
          <a:p>
            <a:pPr algn="ctr"/>
            <a:r>
              <a:rPr lang="en-US" dirty="0"/>
              <a:t>Political lens</a:t>
            </a:r>
            <a:endParaRPr lang="en-KE" dirty="0"/>
          </a:p>
        </p:txBody>
      </p:sp>
      <p:sp>
        <p:nvSpPr>
          <p:cNvPr id="3" name="Content Placeholder 2">
            <a:extLst>
              <a:ext uri="{FF2B5EF4-FFF2-40B4-BE49-F238E27FC236}">
                <a16:creationId xmlns:a16="http://schemas.microsoft.com/office/drawing/2014/main" id="{CB5641A9-EDD0-4B96-B77D-97E7B4C6583E}"/>
              </a:ext>
            </a:extLst>
          </p:cNvPr>
          <p:cNvSpPr>
            <a:spLocks noGrp="1"/>
          </p:cNvSpPr>
          <p:nvPr>
            <p:ph idx="1"/>
          </p:nvPr>
        </p:nvSpPr>
        <p:spPr>
          <a:xfrm>
            <a:off x="677334" y="2160589"/>
            <a:ext cx="8596668" cy="4499003"/>
          </a:xfrm>
        </p:spPr>
        <p:txBody>
          <a:bodyPr>
            <a:normAutofit/>
          </a:bodyPr>
          <a:lstStyle/>
          <a:p>
            <a:pPr>
              <a:lnSpc>
                <a:spcPct val="150000"/>
              </a:lnSpc>
            </a:pPr>
            <a:r>
              <a:rPr lang="en-US" dirty="0"/>
              <a:t>This is perhaps the most significant and profound lens in the historical event.</a:t>
            </a:r>
          </a:p>
          <a:p>
            <a:pPr>
              <a:lnSpc>
                <a:spcPct val="150000"/>
              </a:lnSpc>
            </a:pPr>
            <a:r>
              <a:rPr lang="en-US" dirty="0"/>
              <a:t> In my historical event, Apartheid in South Africa, the event was significant when it occurred and Nelson Mandela. </a:t>
            </a:r>
          </a:p>
          <a:p>
            <a:pPr>
              <a:lnSpc>
                <a:spcPct val="150000"/>
              </a:lnSpc>
            </a:pPr>
            <a:r>
              <a:rPr lang="en-US" dirty="0"/>
              <a:t>During the Apartheid period, black Africans were politically segregated. </a:t>
            </a:r>
          </a:p>
          <a:p>
            <a:pPr>
              <a:lnSpc>
                <a:spcPct val="150000"/>
              </a:lnSpc>
            </a:pPr>
            <a:r>
              <a:rPr lang="en-US" dirty="0"/>
              <a:t>From 1948 to the 1990s, the whites took charge of the country's political affairs.</a:t>
            </a:r>
          </a:p>
          <a:p>
            <a:pPr>
              <a:lnSpc>
                <a:spcPct val="150000"/>
              </a:lnSpc>
            </a:pPr>
            <a:r>
              <a:rPr lang="en-US" dirty="0"/>
              <a:t>This segregation ended in 1994 when Nelson Mandela became the country's first Black president, and a new constitution that enfranchised Black Africans took effect.</a:t>
            </a:r>
          </a:p>
          <a:p>
            <a:endParaRPr lang="en-KE" dirty="0"/>
          </a:p>
        </p:txBody>
      </p:sp>
    </p:spTree>
    <p:extLst>
      <p:ext uri="{BB962C8B-B14F-4D97-AF65-F5344CB8AC3E}">
        <p14:creationId xmlns:p14="http://schemas.microsoft.com/office/powerpoint/2010/main" val="243836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D0500-E25F-4F92-9EBE-97154490AAC1}"/>
              </a:ext>
            </a:extLst>
          </p:cNvPr>
          <p:cNvSpPr>
            <a:spLocks noGrp="1"/>
          </p:cNvSpPr>
          <p:nvPr>
            <p:ph type="title"/>
          </p:nvPr>
        </p:nvSpPr>
        <p:spPr/>
        <p:txBody>
          <a:bodyPr/>
          <a:lstStyle/>
          <a:p>
            <a:pPr algn="ctr"/>
            <a:r>
              <a:rPr lang="en-US" dirty="0"/>
              <a:t>Economic lens</a:t>
            </a:r>
            <a:endParaRPr lang="en-KE" dirty="0"/>
          </a:p>
        </p:txBody>
      </p:sp>
      <p:sp>
        <p:nvSpPr>
          <p:cNvPr id="3" name="Content Placeholder 2">
            <a:extLst>
              <a:ext uri="{FF2B5EF4-FFF2-40B4-BE49-F238E27FC236}">
                <a16:creationId xmlns:a16="http://schemas.microsoft.com/office/drawing/2014/main" id="{F2BE8363-5380-4EF4-84AE-512719C6662C}"/>
              </a:ext>
            </a:extLst>
          </p:cNvPr>
          <p:cNvSpPr>
            <a:spLocks noGrp="1"/>
          </p:cNvSpPr>
          <p:nvPr>
            <p:ph idx="1"/>
          </p:nvPr>
        </p:nvSpPr>
        <p:spPr>
          <a:xfrm>
            <a:off x="677334" y="1930400"/>
            <a:ext cx="8596668" cy="4608423"/>
          </a:xfrm>
        </p:spPr>
        <p:txBody>
          <a:bodyPr/>
          <a:lstStyle/>
          <a:p>
            <a:pPr>
              <a:lnSpc>
                <a:spcPct val="150000"/>
              </a:lnSpc>
            </a:pPr>
            <a:r>
              <a:rPr lang="en-US" dirty="0"/>
              <a:t>The Apartheid regime saw Black Africans be economically disfranchised and segregated. </a:t>
            </a:r>
          </a:p>
          <a:p>
            <a:pPr>
              <a:lnSpc>
                <a:spcPct val="150000"/>
              </a:lnSpc>
            </a:pPr>
            <a:r>
              <a:rPr lang="en-US" dirty="0"/>
              <a:t>Black people were also prohibited from setting up businesses in white areas.</a:t>
            </a:r>
          </a:p>
          <a:p>
            <a:pPr>
              <a:lnSpc>
                <a:spcPct val="150000"/>
              </a:lnSpc>
            </a:pPr>
            <a:r>
              <a:rPr lang="en-US" dirty="0"/>
              <a:t>There were no employment opportunities for the Blacks, which were afforded to them were low-class jobs. </a:t>
            </a:r>
          </a:p>
          <a:p>
            <a:pPr>
              <a:lnSpc>
                <a:spcPct val="150000"/>
              </a:lnSpc>
            </a:pPr>
            <a:r>
              <a:rPr lang="en-US" dirty="0"/>
              <a:t>The Blacks did not have economic opportunities on their soil.</a:t>
            </a:r>
          </a:p>
          <a:p>
            <a:pPr>
              <a:lnSpc>
                <a:spcPct val="150000"/>
              </a:lnSpc>
            </a:pPr>
            <a:r>
              <a:rPr lang="en-US" dirty="0"/>
              <a:t>Black Africans were prohibited from owning private property.</a:t>
            </a:r>
          </a:p>
          <a:p>
            <a:endParaRPr lang="en-KE" dirty="0"/>
          </a:p>
        </p:txBody>
      </p:sp>
    </p:spTree>
    <p:extLst>
      <p:ext uri="{BB962C8B-B14F-4D97-AF65-F5344CB8AC3E}">
        <p14:creationId xmlns:p14="http://schemas.microsoft.com/office/powerpoint/2010/main" val="2042561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E1D7-31A5-49EB-97E4-75F773E04DA0}"/>
              </a:ext>
            </a:extLst>
          </p:cNvPr>
          <p:cNvSpPr>
            <a:spLocks noGrp="1"/>
          </p:cNvSpPr>
          <p:nvPr>
            <p:ph type="title"/>
          </p:nvPr>
        </p:nvSpPr>
        <p:spPr/>
        <p:txBody>
          <a:bodyPr/>
          <a:lstStyle/>
          <a:p>
            <a:pPr algn="ctr"/>
            <a:r>
              <a:rPr lang="en-US" dirty="0"/>
              <a:t>Social lens</a:t>
            </a:r>
            <a:endParaRPr lang="en-KE" dirty="0"/>
          </a:p>
        </p:txBody>
      </p:sp>
      <p:sp>
        <p:nvSpPr>
          <p:cNvPr id="3" name="Content Placeholder 2">
            <a:extLst>
              <a:ext uri="{FF2B5EF4-FFF2-40B4-BE49-F238E27FC236}">
                <a16:creationId xmlns:a16="http://schemas.microsoft.com/office/drawing/2014/main" id="{C140B314-E06E-4D43-8171-8AC902E8F0A3}"/>
              </a:ext>
            </a:extLst>
          </p:cNvPr>
          <p:cNvSpPr>
            <a:spLocks noGrp="1"/>
          </p:cNvSpPr>
          <p:nvPr>
            <p:ph idx="1"/>
          </p:nvPr>
        </p:nvSpPr>
        <p:spPr/>
        <p:txBody>
          <a:bodyPr/>
          <a:lstStyle/>
          <a:p>
            <a:pPr>
              <a:lnSpc>
                <a:spcPct val="150000"/>
              </a:lnSpc>
            </a:pPr>
            <a:r>
              <a:rPr lang="en-US" dirty="0"/>
              <a:t>Socially, Black citizens were not allowed to marry whites (Mixed Marriage Act, 1949) and the Immorality Amendment Act, 1950. </a:t>
            </a:r>
          </a:p>
          <a:p>
            <a:pPr>
              <a:lnSpc>
                <a:spcPct val="150000"/>
              </a:lnSpc>
            </a:pPr>
            <a:r>
              <a:rPr lang="en-US" dirty="0"/>
              <a:t>Many black people were removed from their homes and forced into segregated neighborhoods, leading to disruption of Black African's social life. </a:t>
            </a:r>
          </a:p>
          <a:p>
            <a:pPr>
              <a:lnSpc>
                <a:spcPct val="150000"/>
              </a:lnSpc>
            </a:pPr>
            <a:r>
              <a:rPr lang="en-US" dirty="0"/>
              <a:t>Social places like schools, workplaces, and hospitals were racially segregated.</a:t>
            </a:r>
          </a:p>
          <a:p>
            <a:pPr>
              <a:lnSpc>
                <a:spcPct val="150000"/>
              </a:lnSpc>
            </a:pPr>
            <a:r>
              <a:rPr lang="en-US" dirty="0"/>
              <a:t> This negatively affected the social life of African citizens. </a:t>
            </a:r>
          </a:p>
          <a:p>
            <a:endParaRPr lang="en-KE" dirty="0"/>
          </a:p>
        </p:txBody>
      </p:sp>
    </p:spTree>
    <p:extLst>
      <p:ext uri="{BB962C8B-B14F-4D97-AF65-F5344CB8AC3E}">
        <p14:creationId xmlns:p14="http://schemas.microsoft.com/office/powerpoint/2010/main" val="1803176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A5BB0-7FDB-4680-AA34-D6BF0D6CCB70}"/>
              </a:ext>
            </a:extLst>
          </p:cNvPr>
          <p:cNvSpPr>
            <a:spLocks noGrp="1"/>
          </p:cNvSpPr>
          <p:nvPr>
            <p:ph type="title"/>
          </p:nvPr>
        </p:nvSpPr>
        <p:spPr/>
        <p:txBody>
          <a:bodyPr/>
          <a:lstStyle/>
          <a:p>
            <a:r>
              <a:rPr lang="en-US" dirty="0"/>
              <a:t>Political lens and historical narrative</a:t>
            </a:r>
            <a:endParaRPr lang="en-KE" dirty="0"/>
          </a:p>
        </p:txBody>
      </p:sp>
      <p:sp>
        <p:nvSpPr>
          <p:cNvPr id="3" name="Content Placeholder 2">
            <a:extLst>
              <a:ext uri="{FF2B5EF4-FFF2-40B4-BE49-F238E27FC236}">
                <a16:creationId xmlns:a16="http://schemas.microsoft.com/office/drawing/2014/main" id="{0144CF2C-E63D-4841-A8DE-64649EE8144D}"/>
              </a:ext>
            </a:extLst>
          </p:cNvPr>
          <p:cNvSpPr>
            <a:spLocks noGrp="1"/>
          </p:cNvSpPr>
          <p:nvPr>
            <p:ph idx="1"/>
          </p:nvPr>
        </p:nvSpPr>
        <p:spPr/>
        <p:txBody>
          <a:bodyPr/>
          <a:lstStyle/>
          <a:p>
            <a:pPr>
              <a:lnSpc>
                <a:spcPct val="150000"/>
              </a:lnSpc>
            </a:pPr>
            <a:r>
              <a:rPr lang="en-US" dirty="0"/>
              <a:t>Apartheid represents one of the worst events to humanity that we should never go back to.</a:t>
            </a:r>
          </a:p>
          <a:p>
            <a:pPr>
              <a:lnSpc>
                <a:spcPct val="150000"/>
              </a:lnSpc>
            </a:pPr>
            <a:r>
              <a:rPr lang="en-US" dirty="0"/>
              <a:t>This should be a lesson that we should treat all people with equality and justice.</a:t>
            </a:r>
          </a:p>
          <a:p>
            <a:pPr>
              <a:lnSpc>
                <a:spcPct val="150000"/>
              </a:lnSpc>
            </a:pPr>
            <a:r>
              <a:rPr lang="en-US" dirty="0"/>
              <a:t>There should be no room for racism and discrimination.</a:t>
            </a:r>
          </a:p>
          <a:p>
            <a:pPr>
              <a:lnSpc>
                <a:spcPct val="150000"/>
              </a:lnSpc>
            </a:pPr>
            <a:r>
              <a:rPr lang="en-US" dirty="0"/>
              <a:t>Apartheid is a regime that no other country should experience. </a:t>
            </a:r>
          </a:p>
          <a:p>
            <a:endParaRPr lang="en-KE" dirty="0"/>
          </a:p>
        </p:txBody>
      </p:sp>
    </p:spTree>
    <p:extLst>
      <p:ext uri="{BB962C8B-B14F-4D97-AF65-F5344CB8AC3E}">
        <p14:creationId xmlns:p14="http://schemas.microsoft.com/office/powerpoint/2010/main" val="3145116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B8EC2-A4A1-47A3-B70A-0270DC0F5EC9}"/>
              </a:ext>
            </a:extLst>
          </p:cNvPr>
          <p:cNvSpPr>
            <a:spLocks noGrp="1"/>
          </p:cNvSpPr>
          <p:nvPr>
            <p:ph type="title"/>
          </p:nvPr>
        </p:nvSpPr>
        <p:spPr/>
        <p:txBody>
          <a:bodyPr/>
          <a:lstStyle/>
          <a:p>
            <a:r>
              <a:rPr lang="en-US" dirty="0"/>
              <a:t>Conclusions</a:t>
            </a:r>
            <a:endParaRPr lang="en-KE" dirty="0"/>
          </a:p>
        </p:txBody>
      </p:sp>
      <p:sp>
        <p:nvSpPr>
          <p:cNvPr id="3" name="Content Placeholder 2">
            <a:extLst>
              <a:ext uri="{FF2B5EF4-FFF2-40B4-BE49-F238E27FC236}">
                <a16:creationId xmlns:a16="http://schemas.microsoft.com/office/drawing/2014/main" id="{D4D59762-76B2-4354-A11D-DE6C90714708}"/>
              </a:ext>
            </a:extLst>
          </p:cNvPr>
          <p:cNvSpPr>
            <a:spLocks noGrp="1"/>
          </p:cNvSpPr>
          <p:nvPr>
            <p:ph idx="1"/>
          </p:nvPr>
        </p:nvSpPr>
        <p:spPr>
          <a:xfrm>
            <a:off x="677334" y="1742537"/>
            <a:ext cx="8596668" cy="4830792"/>
          </a:xfrm>
        </p:spPr>
        <p:txBody>
          <a:bodyPr/>
          <a:lstStyle/>
          <a:p>
            <a:pPr>
              <a:lnSpc>
                <a:spcPct val="150000"/>
              </a:lnSpc>
            </a:pPr>
            <a:r>
              <a:rPr lang="en-US" dirty="0"/>
              <a:t>From events that took place during Apartheid, I can conclude that history is a mirror that we should always reflect on. </a:t>
            </a:r>
          </a:p>
          <a:p>
            <a:pPr>
              <a:lnSpc>
                <a:spcPct val="150000"/>
              </a:lnSpc>
            </a:pPr>
            <a:r>
              <a:rPr lang="en-US" dirty="0"/>
              <a:t>We should use history to learn our past mistakes and avoid repeating those mistakes in the future.</a:t>
            </a:r>
          </a:p>
          <a:p>
            <a:pPr>
              <a:lnSpc>
                <a:spcPct val="150000"/>
              </a:lnSpc>
            </a:pPr>
            <a:r>
              <a:rPr lang="en-US" dirty="0"/>
              <a:t>I perceive history as a teacher who teaches us not to do certain things. </a:t>
            </a:r>
          </a:p>
          <a:p>
            <a:pPr>
              <a:lnSpc>
                <a:spcPct val="150000"/>
              </a:lnSpc>
            </a:pPr>
            <a:r>
              <a:rPr lang="en-US" dirty="0"/>
              <a:t>We should reflect on our yesterday so that we understand our today.</a:t>
            </a:r>
          </a:p>
          <a:p>
            <a:pPr>
              <a:lnSpc>
                <a:spcPct val="150000"/>
              </a:lnSpc>
            </a:pPr>
            <a:r>
              <a:rPr lang="en-US" dirty="0"/>
              <a:t>History gives us direction and lightens up our path moving forward so that we do not stumble. </a:t>
            </a:r>
          </a:p>
          <a:p>
            <a:endParaRPr lang="en-KE" dirty="0"/>
          </a:p>
        </p:txBody>
      </p:sp>
    </p:spTree>
    <p:extLst>
      <p:ext uri="{BB962C8B-B14F-4D97-AF65-F5344CB8AC3E}">
        <p14:creationId xmlns:p14="http://schemas.microsoft.com/office/powerpoint/2010/main" val="1230900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D24C-938A-426D-B294-E661BF761123}"/>
              </a:ext>
            </a:extLst>
          </p:cNvPr>
          <p:cNvSpPr>
            <a:spLocks noGrp="1"/>
          </p:cNvSpPr>
          <p:nvPr>
            <p:ph type="title"/>
          </p:nvPr>
        </p:nvSpPr>
        <p:spPr>
          <a:xfrm>
            <a:off x="677334" y="609600"/>
            <a:ext cx="8596668" cy="1063925"/>
          </a:xfrm>
        </p:spPr>
        <p:txBody>
          <a:bodyPr>
            <a:normAutofit fontScale="90000"/>
          </a:bodyPr>
          <a:lstStyle/>
          <a:p>
            <a:pPr algn="ctr"/>
            <a:r>
              <a:rPr lang="en-US" dirty="0"/>
              <a:t>II</a:t>
            </a:r>
            <a:br>
              <a:rPr lang="en-US" dirty="0"/>
            </a:br>
            <a:r>
              <a:rPr lang="en-US" dirty="0"/>
              <a:t>Lessons</a:t>
            </a:r>
            <a:endParaRPr lang="en-KE" dirty="0"/>
          </a:p>
        </p:txBody>
      </p:sp>
      <p:sp>
        <p:nvSpPr>
          <p:cNvPr id="3" name="Content Placeholder 2">
            <a:extLst>
              <a:ext uri="{FF2B5EF4-FFF2-40B4-BE49-F238E27FC236}">
                <a16:creationId xmlns:a16="http://schemas.microsoft.com/office/drawing/2014/main" id="{AE31A58A-D220-4A72-B5AF-0F92A679F4AF}"/>
              </a:ext>
            </a:extLst>
          </p:cNvPr>
          <p:cNvSpPr>
            <a:spLocks noGrp="1"/>
          </p:cNvSpPr>
          <p:nvPr>
            <p:ph idx="1"/>
          </p:nvPr>
        </p:nvSpPr>
        <p:spPr>
          <a:xfrm>
            <a:off x="677334" y="1673525"/>
            <a:ext cx="8596668" cy="5184475"/>
          </a:xfrm>
        </p:spPr>
        <p:txBody>
          <a:bodyPr>
            <a:normAutofit lnSpcReduction="10000"/>
          </a:bodyPr>
          <a:lstStyle/>
          <a:p>
            <a:r>
              <a:rPr lang="en-US" dirty="0"/>
              <a:t>We can apply the lessons we have learned from Apartheid to shun racism and discrimination today.</a:t>
            </a:r>
          </a:p>
          <a:p>
            <a:r>
              <a:rPr lang="en-US" dirty="0"/>
              <a:t>Three decades after the last events of Apartheid, African Americans still face racial and political discrimination in the United States. </a:t>
            </a:r>
          </a:p>
          <a:p>
            <a:r>
              <a:rPr lang="en-US" dirty="0"/>
              <a:t>Although this discrimination may not be so clear as it used to be before, African living in the United States still do not enjoy similar rights as their white counterparts. </a:t>
            </a:r>
          </a:p>
          <a:p>
            <a:r>
              <a:rPr lang="en-US" dirty="0"/>
              <a:t>This applies to other immigrants such as Muslims and Latinos. </a:t>
            </a:r>
          </a:p>
          <a:p>
            <a:r>
              <a:rPr lang="en-US" dirty="0"/>
              <a:t>Discrimination is most evident in the criminal justice system. For example, African Americans are more likely to be searched, arrested, convicted, and sentenced for a longer period than their white counterparts.</a:t>
            </a:r>
          </a:p>
          <a:p>
            <a:r>
              <a:rPr lang="en-US" dirty="0"/>
              <a:t>In the most recent events, we have seen the world come together demanding justice for George Floyd, a black man who died at the hands of a white police officer in Minneapolis, Minnesota, in 2020.</a:t>
            </a:r>
          </a:p>
          <a:p>
            <a:r>
              <a:rPr lang="en-US" dirty="0"/>
              <a:t> The Black Lives Matter movement is a social and political movement that protests against incidents of police brutality and racial violence targeting black people.</a:t>
            </a:r>
          </a:p>
          <a:p>
            <a:endParaRPr lang="en-KE" dirty="0"/>
          </a:p>
        </p:txBody>
      </p:sp>
    </p:spTree>
    <p:extLst>
      <p:ext uri="{BB962C8B-B14F-4D97-AF65-F5344CB8AC3E}">
        <p14:creationId xmlns:p14="http://schemas.microsoft.com/office/powerpoint/2010/main" val="2405009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D21F5-6B31-4E3C-B30A-5A4B3C465718}"/>
              </a:ext>
            </a:extLst>
          </p:cNvPr>
          <p:cNvSpPr>
            <a:spLocks noGrp="1"/>
          </p:cNvSpPr>
          <p:nvPr>
            <p:ph type="title"/>
          </p:nvPr>
        </p:nvSpPr>
        <p:spPr/>
        <p:txBody>
          <a:bodyPr/>
          <a:lstStyle/>
          <a:p>
            <a:pPr algn="ctr"/>
            <a:r>
              <a:rPr lang="en-US" dirty="0"/>
              <a:t>History repeats itself</a:t>
            </a:r>
            <a:endParaRPr lang="en-KE" dirty="0"/>
          </a:p>
        </p:txBody>
      </p:sp>
      <p:sp>
        <p:nvSpPr>
          <p:cNvPr id="3" name="Content Placeholder 2">
            <a:extLst>
              <a:ext uri="{FF2B5EF4-FFF2-40B4-BE49-F238E27FC236}">
                <a16:creationId xmlns:a16="http://schemas.microsoft.com/office/drawing/2014/main" id="{2D238F0A-B948-4587-BC84-0B72821D2454}"/>
              </a:ext>
            </a:extLst>
          </p:cNvPr>
          <p:cNvSpPr>
            <a:spLocks noGrp="1"/>
          </p:cNvSpPr>
          <p:nvPr>
            <p:ph idx="1"/>
          </p:nvPr>
        </p:nvSpPr>
        <p:spPr>
          <a:xfrm>
            <a:off x="677334" y="2160589"/>
            <a:ext cx="8596668" cy="4429992"/>
          </a:xfrm>
        </p:spPr>
        <p:txBody>
          <a:bodyPr>
            <a:normAutofit/>
          </a:bodyPr>
          <a:lstStyle/>
          <a:p>
            <a:pPr>
              <a:lnSpc>
                <a:spcPct val="150000"/>
              </a:lnSpc>
            </a:pPr>
            <a:r>
              <a:rPr lang="en-US" dirty="0"/>
              <a:t>Yes, I agree with this statement because we have seen events similar to those of Apartheid occur again over history.</a:t>
            </a:r>
          </a:p>
          <a:p>
            <a:pPr>
              <a:lnSpc>
                <a:spcPct val="150000"/>
              </a:lnSpc>
            </a:pPr>
            <a:r>
              <a:rPr lang="en-US" dirty="0"/>
              <a:t>Discrimination against black people cannot be wished away; it is still alive and well (</a:t>
            </a:r>
            <a:r>
              <a:rPr lang="nn-NO" dirty="0"/>
              <a:t>Rehavi &amp; Starr, 2014). </a:t>
            </a:r>
            <a:endParaRPr lang="en-US" dirty="0"/>
          </a:p>
          <a:p>
            <a:pPr>
              <a:lnSpc>
                <a:spcPct val="150000"/>
              </a:lnSpc>
            </a:pPr>
            <a:r>
              <a:rPr lang="en-US" dirty="0"/>
              <a:t>The Black Lives Matter protests are evidence enough to show that blacks are still racially, economically, and politically discriminated against by European countries. </a:t>
            </a:r>
          </a:p>
          <a:p>
            <a:pPr>
              <a:lnSpc>
                <a:spcPct val="150000"/>
              </a:lnSpc>
            </a:pPr>
            <a:r>
              <a:rPr lang="en-US" dirty="0"/>
              <a:t>We have witnessed cases of racial abuse by black players in the European leagues and other nations. </a:t>
            </a:r>
          </a:p>
          <a:p>
            <a:endParaRPr lang="en-KE" dirty="0"/>
          </a:p>
        </p:txBody>
      </p:sp>
    </p:spTree>
    <p:extLst>
      <p:ext uri="{BB962C8B-B14F-4D97-AF65-F5344CB8AC3E}">
        <p14:creationId xmlns:p14="http://schemas.microsoft.com/office/powerpoint/2010/main" val="456072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9D691-1236-4969-A768-BC2CEA8A5578}"/>
              </a:ext>
            </a:extLst>
          </p:cNvPr>
          <p:cNvSpPr>
            <a:spLocks noGrp="1"/>
          </p:cNvSpPr>
          <p:nvPr>
            <p:ph type="title"/>
          </p:nvPr>
        </p:nvSpPr>
        <p:spPr/>
        <p:txBody>
          <a:bodyPr/>
          <a:lstStyle/>
          <a:p>
            <a:pPr algn="ctr"/>
            <a:r>
              <a:rPr lang="en-US" dirty="0"/>
              <a:t>Obligation </a:t>
            </a:r>
            <a:endParaRPr lang="en-KE" dirty="0"/>
          </a:p>
        </p:txBody>
      </p:sp>
      <p:sp>
        <p:nvSpPr>
          <p:cNvPr id="3" name="Content Placeholder 2">
            <a:extLst>
              <a:ext uri="{FF2B5EF4-FFF2-40B4-BE49-F238E27FC236}">
                <a16:creationId xmlns:a16="http://schemas.microsoft.com/office/drawing/2014/main" id="{ED9FE612-F402-4045-9D98-5761DBA955B4}"/>
              </a:ext>
            </a:extLst>
          </p:cNvPr>
          <p:cNvSpPr>
            <a:spLocks noGrp="1"/>
          </p:cNvSpPr>
          <p:nvPr>
            <p:ph idx="1"/>
          </p:nvPr>
        </p:nvSpPr>
        <p:spPr/>
        <p:txBody>
          <a:bodyPr/>
          <a:lstStyle/>
          <a:p>
            <a:pPr>
              <a:lnSpc>
                <a:spcPct val="150000"/>
              </a:lnSpc>
            </a:pPr>
            <a:r>
              <a:rPr lang="en-US" dirty="0"/>
              <a:t>As a citizen, it is my obligation to sensitize people against racial discrimination.</a:t>
            </a:r>
          </a:p>
          <a:p>
            <a:pPr>
              <a:lnSpc>
                <a:spcPct val="150000"/>
              </a:lnSpc>
            </a:pPr>
            <a:r>
              <a:rPr lang="en-US" dirty="0"/>
              <a:t>We should all come together and say no to racism.</a:t>
            </a:r>
          </a:p>
          <a:p>
            <a:pPr>
              <a:lnSpc>
                <a:spcPct val="150000"/>
              </a:lnSpc>
            </a:pPr>
            <a:r>
              <a:rPr lang="en-US" dirty="0"/>
              <a:t>I have a duty to preach peace and equality in our generation.</a:t>
            </a:r>
          </a:p>
          <a:p>
            <a:pPr>
              <a:lnSpc>
                <a:spcPct val="150000"/>
              </a:lnSpc>
            </a:pPr>
            <a:r>
              <a:rPr lang="en-US" dirty="0"/>
              <a:t>Being informed in society is vital because you can provide light to society and change their perception towards certain things.</a:t>
            </a:r>
          </a:p>
          <a:p>
            <a:endParaRPr lang="en-KE" dirty="0"/>
          </a:p>
        </p:txBody>
      </p:sp>
    </p:spTree>
    <p:extLst>
      <p:ext uri="{BB962C8B-B14F-4D97-AF65-F5344CB8AC3E}">
        <p14:creationId xmlns:p14="http://schemas.microsoft.com/office/powerpoint/2010/main" val="20106677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218</TotalTime>
  <Words>1625</Words>
  <Application>Microsoft Office PowerPoint</Application>
  <PresentationFormat>Widescreen</PresentationFormat>
  <Paragraphs>72</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Multimedia presentation </vt:lpstr>
      <vt:lpstr>Political lens</vt:lpstr>
      <vt:lpstr>Economic lens</vt:lpstr>
      <vt:lpstr>Social lens</vt:lpstr>
      <vt:lpstr>Political lens and historical narrative</vt:lpstr>
      <vt:lpstr>Conclusions</vt:lpstr>
      <vt:lpstr>II Lessons</vt:lpstr>
      <vt:lpstr>History repeats itself</vt:lpstr>
      <vt:lpstr>Obligation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Multimedia presentation </dc:title>
  <dc:creator>user</dc:creator>
  <cp:lastModifiedBy>user</cp:lastModifiedBy>
  <cp:revision>32</cp:revision>
  <dcterms:created xsi:type="dcterms:W3CDTF">2021-06-26T14:01:24Z</dcterms:created>
  <dcterms:modified xsi:type="dcterms:W3CDTF">2021-06-26T18:29:37Z</dcterms:modified>
</cp:coreProperties>
</file>